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jYPSklekLjIBKzvsPmAfYdz8xR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2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2" name="Google Shape;22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mediacio@espaiconeix.org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143757" y="121298"/>
            <a:ext cx="5818505" cy="280851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s">
                <a:latin typeface="Verdana"/>
                <a:ea typeface="Verdana"/>
                <a:cs typeface="Verdana"/>
                <a:sym typeface="Verdana"/>
              </a:rPr>
              <a:t>La </a:t>
            </a:r>
            <a:r>
              <a:rPr lang="es">
                <a:solidFill>
                  <a:srgbClr val="92D050"/>
                </a:solidFill>
                <a:latin typeface="Verdana"/>
                <a:ea typeface="Verdana"/>
                <a:cs typeface="Verdana"/>
                <a:sym typeface="Verdana"/>
              </a:rPr>
              <a:t>m</a:t>
            </a:r>
            <a:r>
              <a:rPr lang="es">
                <a:latin typeface="Verdana"/>
                <a:ea typeface="Verdana"/>
                <a:cs typeface="Verdana"/>
                <a:sym typeface="Verdana"/>
              </a:rPr>
              <a:t>ediació esc</a:t>
            </a:r>
            <a:r>
              <a:rPr lang="es">
                <a:solidFill>
                  <a:srgbClr val="92D050"/>
                </a:solidFill>
                <a:latin typeface="Verdana"/>
                <a:ea typeface="Verdana"/>
                <a:cs typeface="Verdana"/>
                <a:sym typeface="Verdana"/>
              </a:rPr>
              <a:t>o</a:t>
            </a:r>
            <a:r>
              <a:rPr lang="es">
                <a:latin typeface="Verdana"/>
                <a:ea typeface="Verdana"/>
                <a:cs typeface="Verdana"/>
                <a:sym typeface="Verdana"/>
              </a:rPr>
              <a:t>lar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C:\Users\Mireia\Desktop\LOGOS\Logo Espai Coneix sccl.jpg"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71592" y="3592194"/>
            <a:ext cx="2808513" cy="1223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" sz="2000">
                <a:latin typeface="Verdana"/>
                <a:ea typeface="Verdana"/>
                <a:cs typeface="Verdana"/>
                <a:sym typeface="Verdana"/>
              </a:rPr>
              <a:t>De </a:t>
            </a:r>
            <a:r>
              <a:rPr lang="es" sz="2000">
                <a:solidFill>
                  <a:srgbClr val="92D050"/>
                </a:solidFill>
                <a:latin typeface="Verdana"/>
                <a:ea typeface="Verdana"/>
                <a:cs typeface="Verdana"/>
                <a:sym typeface="Verdana"/>
              </a:rPr>
              <a:t>què</a:t>
            </a:r>
            <a:r>
              <a:rPr lang="es" sz="2000">
                <a:latin typeface="Verdana"/>
                <a:ea typeface="Verdana"/>
                <a:cs typeface="Verdana"/>
                <a:sym typeface="Verdana"/>
              </a:rPr>
              <a:t> parlem? 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2"/>
          <p:cNvSpPr txBox="1"/>
          <p:nvPr>
            <p:ph idx="1" type="body"/>
          </p:nvPr>
        </p:nvSpPr>
        <p:spPr>
          <a:xfrm>
            <a:off x="311700" y="1017725"/>
            <a:ext cx="8520600" cy="3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Podem afirmar que la convivència a l’escola és òptima quan les persones que la formen són capaces de comunicar-se i actuar des de la intenció d’arribar a un objectiu comú.</a:t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Les </a:t>
            </a:r>
            <a:r>
              <a:rPr b="1" lang="e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escoles</a:t>
            </a:r>
            <a:r>
              <a:rPr b="1" lang="e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són sistemes dinàmics ens les quals</a:t>
            </a:r>
            <a:r>
              <a:rPr b="1" lang="es" sz="1200">
                <a:solidFill>
                  <a:srgbClr val="92D050"/>
                </a:solidFill>
                <a:latin typeface="Verdana"/>
                <a:ea typeface="Verdana"/>
                <a:cs typeface="Verdana"/>
                <a:sym typeface="Verdana"/>
              </a:rPr>
              <a:t> les persones són la clau</a:t>
            </a:r>
            <a:r>
              <a:rPr lang="e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per a poder obtenir una bona convivència. La mediació és un procés educatiu per a gestionar els conflictes que malmeten la convivència.</a:t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 mediació escolar la podem utilitzar com a </a:t>
            </a:r>
            <a:r>
              <a:rPr b="1" lang="e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eina </a:t>
            </a:r>
            <a:r>
              <a:rPr b="1" lang="es" sz="1200">
                <a:solidFill>
                  <a:srgbClr val="92D050"/>
                </a:solidFill>
                <a:latin typeface="Verdana"/>
                <a:ea typeface="Verdana"/>
                <a:cs typeface="Verdana"/>
                <a:sym typeface="Verdana"/>
              </a:rPr>
              <a:t>preventiva i de gestió de conflictes</a:t>
            </a:r>
            <a:r>
              <a:rPr lang="e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com: conductes impròpies i que alteren la convivència al centre educatiu; conflictes entre iguals, conflictes entre alumnat i professorat</a:t>
            </a:r>
            <a:r>
              <a:rPr lang="e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...i a més, pot ser una excel·lent eina restaurativa i de reparació en situacions que s’ha aplicat alguna sanció. </a:t>
            </a:r>
            <a:endParaRPr sz="85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900">
              <a:solidFill>
                <a:srgbClr val="99999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900">
              <a:solidFill>
                <a:srgbClr val="99999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900">
              <a:solidFill>
                <a:srgbClr val="99999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900">
              <a:solidFill>
                <a:srgbClr val="99999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s" sz="9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Font: </a:t>
            </a:r>
            <a:r>
              <a:rPr lang="es" sz="900">
                <a:solidFill>
                  <a:srgbClr val="999999"/>
                </a:solidFill>
                <a:highlight>
                  <a:srgbClr val="FFFFFF"/>
                </a:highlight>
              </a:rPr>
              <a:t>Imatge extreta del centre NansenNovi Beograd (Serbia);  </a:t>
            </a:r>
            <a:r>
              <a:rPr lang="es" sz="900">
                <a:solidFill>
                  <a:srgbClr val="999999"/>
                </a:solidFill>
              </a:rPr>
              <a:t>https://jaumecentelles.cat/tag/mediacio/</a:t>
            </a:r>
            <a:endParaRPr sz="900">
              <a:solidFill>
                <a:srgbClr val="99999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 sz="900">
              <a:solidFill>
                <a:srgbClr val="9999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2" name="Google Shape;6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2825" y="3341827"/>
            <a:ext cx="6286500" cy="1400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reia\Desktop\LOGOS\Logo Espai Coneix sccl.jpg" id="63" name="Google Shape;6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16077" y="2"/>
            <a:ext cx="1727924" cy="753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Verdana"/>
              <a:buChar char="●"/>
            </a:pPr>
            <a:r>
              <a:rPr b="1" lang="es" sz="11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XTEC - Xarxa Telemàtica Educativa de Catalunya</a:t>
            </a:r>
            <a:endParaRPr b="1" sz="110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298450" lvl="1" marL="9144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s" sz="11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http://xtec.gencat.cat/ca/centres/projeducatiu/convivencia/recursos/resconflictes/</a:t>
            </a:r>
            <a:endParaRPr sz="11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Verdana"/>
              <a:buChar char="●"/>
            </a:pPr>
            <a:r>
              <a:rPr b="1" lang="es" sz="11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Llibre blanc de la mediació de Catalunya</a:t>
            </a:r>
            <a:endParaRPr b="1" sz="11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Barcelona Generalitat de Catalunya, Departament de Justícia 2010</a:t>
            </a:r>
            <a:endParaRPr sz="110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298450" lvl="1" marL="9144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s" sz="11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https://ddd.uab.cat/pub/caplli/2010/169352/llibre_blanc_mediacio_a2010cap8.pdf</a:t>
            </a:r>
            <a:endParaRPr sz="11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Verdana"/>
                <a:ea typeface="Verdana"/>
                <a:cs typeface="Verdana"/>
                <a:sym typeface="Verdana"/>
              </a:rPr>
              <a:t>Vols saber-ne més?                   Què t’agradaria? 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Google Shape;70;p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85D4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685D46"/>
                </a:solidFill>
                <a:latin typeface="Verdana"/>
                <a:ea typeface="Verdana"/>
                <a:cs typeface="Verdana"/>
                <a:sym typeface="Verdana"/>
              </a:rPr>
              <a:t>Implementar un espai de mediació? </a:t>
            </a:r>
            <a:r>
              <a:rPr lang="es" sz="1100">
                <a:solidFill>
                  <a:srgbClr val="92D050"/>
                </a:solidFill>
                <a:latin typeface="Verdana"/>
                <a:ea typeface="Verdana"/>
                <a:cs typeface="Verdana"/>
                <a:sym typeface="Verdana"/>
              </a:rPr>
              <a:t>Consolidar el teu projecte de  manera  participada per la comunitat?</a:t>
            </a:r>
            <a:r>
              <a:rPr lang="es" sz="1100">
                <a:solidFill>
                  <a:srgbClr val="685D46"/>
                </a:solidFill>
                <a:latin typeface="Verdana"/>
                <a:ea typeface="Verdana"/>
                <a:cs typeface="Verdana"/>
                <a:sym typeface="Verdana"/>
              </a:rPr>
              <a:t>Treballar els valors del  projecte? </a:t>
            </a:r>
            <a:r>
              <a:rPr lang="es" sz="1100">
                <a:solidFill>
                  <a:srgbClr val="92D050"/>
                </a:solidFill>
                <a:latin typeface="Verdana"/>
                <a:ea typeface="Verdana"/>
                <a:cs typeface="Verdana"/>
                <a:sym typeface="Verdana"/>
              </a:rPr>
              <a:t>Generar els  protocols d’actuació per contenció de  conflictes (assetjament, absentisme  escolar, altres conflictes greus…)?</a:t>
            </a:r>
            <a:r>
              <a:rPr lang="es" sz="1100">
                <a:solidFill>
                  <a:srgbClr val="B3A77B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s" sz="1100">
                <a:solidFill>
                  <a:srgbClr val="685D46"/>
                </a:solidFill>
                <a:latin typeface="Verdana"/>
                <a:ea typeface="Verdana"/>
                <a:cs typeface="Verdana"/>
                <a:sym typeface="Verdana"/>
              </a:rPr>
              <a:t>Fomentar la comunicació no violenta i la  resolució de conflictes positiva? </a:t>
            </a:r>
            <a:r>
              <a:rPr lang="es" sz="1100">
                <a:solidFill>
                  <a:srgbClr val="92D050"/>
                </a:solidFill>
                <a:latin typeface="Verdana"/>
                <a:ea typeface="Verdana"/>
                <a:cs typeface="Verdana"/>
                <a:sym typeface="Verdana"/>
              </a:rPr>
              <a:t>Potenciar la creativitat en els processos de  convivència? </a:t>
            </a:r>
            <a:r>
              <a:rPr lang="es" sz="1100">
                <a:solidFill>
                  <a:srgbClr val="685D46"/>
                </a:solidFill>
                <a:latin typeface="Verdana"/>
                <a:ea typeface="Verdana"/>
                <a:cs typeface="Verdana"/>
                <a:sym typeface="Verdana"/>
              </a:rPr>
              <a:t>Coeducació, educació  intercultural, per la pau, socioemocional,  del respecte, la responsabilitat…? </a:t>
            </a:r>
            <a:r>
              <a:rPr lang="es" sz="1100">
                <a:solidFill>
                  <a:srgbClr val="92D050"/>
                </a:solidFill>
                <a:latin typeface="Verdana"/>
                <a:ea typeface="Verdana"/>
                <a:cs typeface="Verdana"/>
                <a:sym typeface="Verdana"/>
              </a:rPr>
              <a:t>Fer una xerrada a l’escola?</a:t>
            </a:r>
            <a:r>
              <a:rPr lang="es" sz="1100">
                <a:solidFill>
                  <a:srgbClr val="685D4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100">
              <a:solidFill>
                <a:srgbClr val="685D4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85D4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685D46"/>
                </a:solidFill>
                <a:latin typeface="Verdana"/>
                <a:ea typeface="Verdana"/>
                <a:cs typeface="Verdana"/>
                <a:sym typeface="Verdana"/>
              </a:rPr>
              <a:t>Ens pots localitzar a: </a:t>
            </a:r>
            <a:endParaRPr sz="1100">
              <a:solidFill>
                <a:srgbClr val="685D4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85D4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s" sz="11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mediacio@espaiconeix.org</a:t>
            </a:r>
            <a:endParaRPr sz="1100">
              <a:solidFill>
                <a:srgbClr val="685D4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100">
                <a:solidFill>
                  <a:srgbClr val="685D46"/>
                </a:solidFill>
                <a:latin typeface="Verdana"/>
                <a:ea typeface="Verdana"/>
                <a:cs typeface="Verdana"/>
                <a:sym typeface="Verdana"/>
              </a:rPr>
              <a:t>www.espaiconeix.org</a:t>
            </a:r>
            <a:endParaRPr sz="1100">
              <a:solidFill>
                <a:srgbClr val="685D4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C:\Users\Mireia\Desktop\LOGOS\Logo Espai Coneix sccl.jpg" id="71" name="Google Shape;71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54102" y="4263552"/>
            <a:ext cx="1727924" cy="753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Mireia</dc:creator>
</cp:coreProperties>
</file>